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4/25/2022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4/25/2022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4/25/2022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4/25/2022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4/25/2022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4/25/2022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4/25/2022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4/25/2022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4/25/2022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4/25/2022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4/25/2022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4/25/2022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educba.com/virtual-private-clou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427754" y="4820493"/>
            <a:ext cx="6269347" cy="1021498"/>
          </a:xfrm>
        </p:spPr>
        <p:txBody>
          <a:bodyPr>
            <a:noAutofit/>
          </a:bodyPr>
          <a:lstStyle/>
          <a:p>
            <a:r>
              <a:rPr lang="en-US" sz="2800" b="1" dirty="0" smtClean="0">
                <a:solidFill>
                  <a:schemeClr val="tx1">
                    <a:lumMod val="85000"/>
                    <a:lumOff val="15000"/>
                  </a:schemeClr>
                </a:solidFill>
              </a:rPr>
              <a:t>				By</a:t>
            </a:r>
          </a:p>
          <a:p>
            <a:r>
              <a:rPr lang="en-US" sz="2800" b="1" dirty="0" smtClean="0">
                <a:solidFill>
                  <a:schemeClr val="tx1">
                    <a:lumMod val="85000"/>
                    <a:lumOff val="15000"/>
                  </a:schemeClr>
                </a:solidFill>
              </a:rPr>
              <a:t>			</a:t>
            </a:r>
            <a:r>
              <a:rPr lang="en-US" sz="2800" b="1" dirty="0" err="1" smtClean="0">
                <a:solidFill>
                  <a:schemeClr val="tx1">
                    <a:lumMod val="85000"/>
                    <a:lumOff val="15000"/>
                  </a:schemeClr>
                </a:solidFill>
              </a:rPr>
              <a:t>Ankammarao</a:t>
            </a:r>
            <a:endParaRPr lang="en-US" sz="2800" b="1" dirty="0" smtClean="0">
              <a:solidFill>
                <a:schemeClr val="tx1">
                  <a:lumMod val="85000"/>
                  <a:lumOff val="15000"/>
                </a:schemeClr>
              </a:solidFill>
            </a:endParaRPr>
          </a:p>
          <a:p>
            <a:r>
              <a:rPr lang="en-US" sz="2800" b="1" dirty="0" smtClean="0">
                <a:solidFill>
                  <a:schemeClr val="tx1">
                    <a:lumMod val="85000"/>
                    <a:lumOff val="15000"/>
                  </a:schemeClr>
                </a:solidFill>
              </a:rPr>
              <a:t>			    </a:t>
            </a:r>
            <a:r>
              <a:rPr lang="en-US" sz="2800" b="1" dirty="0" err="1" smtClean="0">
                <a:solidFill>
                  <a:schemeClr val="tx1">
                    <a:lumMod val="85000"/>
                    <a:lumOff val="15000"/>
                  </a:schemeClr>
                </a:solidFill>
              </a:rPr>
              <a:t>Cse</a:t>
            </a:r>
            <a:r>
              <a:rPr lang="en-US" sz="2800" b="1" dirty="0" smtClean="0">
                <a:solidFill>
                  <a:schemeClr val="tx1">
                    <a:lumMod val="85000"/>
                    <a:lumOff val="15000"/>
                  </a:schemeClr>
                </a:solidFill>
              </a:rPr>
              <a:t> </a:t>
            </a:r>
            <a:r>
              <a:rPr lang="en-US" sz="2800" b="1" dirty="0" err="1" smtClean="0">
                <a:solidFill>
                  <a:schemeClr val="tx1">
                    <a:lumMod val="85000"/>
                    <a:lumOff val="15000"/>
                  </a:schemeClr>
                </a:solidFill>
              </a:rPr>
              <a:t>dept</a:t>
            </a:r>
            <a:endParaRPr lang="en-US" sz="2800" b="1"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4815797" y="147755"/>
            <a:ext cx="7195720" cy="4029603"/>
          </a:xfrm>
          <a:prstGeom prst="rect">
            <a:avLst/>
          </a:prstGeom>
        </p:spPr>
      </p:pic>
    </p:spTree>
    <p:extLst>
      <p:ext uri="{BB962C8B-B14F-4D97-AF65-F5344CB8AC3E}">
        <p14:creationId xmlns:p14="http://schemas.microsoft.com/office/powerpoint/2010/main" val="4043737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descr="Cloud Computing Architecture - TechVidv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38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089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5530" y="0"/>
            <a:ext cx="11807688" cy="6347791"/>
          </a:xfrm>
        </p:spPr>
        <p:txBody>
          <a:bodyPr/>
          <a:lstStyle/>
          <a:p>
            <a:pPr fontAlgn="base"/>
            <a:r>
              <a:rPr lang="en-US" dirty="0"/>
              <a:t>Cloud Computing Architecture</a:t>
            </a:r>
          </a:p>
          <a:p>
            <a:pPr fontAlgn="base"/>
            <a:r>
              <a:rPr lang="en-US" dirty="0"/>
              <a:t>Cloud Computing Architecture is a mixture of Service Oriented Architecture (SOA) and Event-Driven Architecture (EDA). The modules of Cloud Computing Architecture are mentioned below and they are as follows:</a:t>
            </a:r>
            <a:br>
              <a:rPr lang="en-US" dirty="0"/>
            </a:br>
            <a:r>
              <a:rPr lang="en-US" dirty="0"/>
              <a:t>1. Client Infrastructure</a:t>
            </a:r>
            <a:br>
              <a:rPr lang="en-US" dirty="0"/>
            </a:br>
            <a:r>
              <a:rPr lang="en-US" dirty="0"/>
              <a:t>2. Application Service</a:t>
            </a:r>
            <a:br>
              <a:rPr lang="en-US" dirty="0"/>
            </a:br>
            <a:r>
              <a:rPr lang="en-US" dirty="0"/>
              <a:t>3. Runtime</a:t>
            </a:r>
            <a:br>
              <a:rPr lang="en-US" dirty="0"/>
            </a:br>
            <a:r>
              <a:rPr lang="en-US" dirty="0"/>
              <a:t>4. Storage</a:t>
            </a:r>
            <a:br>
              <a:rPr lang="en-US" dirty="0"/>
            </a:br>
            <a:r>
              <a:rPr lang="en-US" dirty="0"/>
              <a:t>5. Infrastructure</a:t>
            </a:r>
            <a:br>
              <a:rPr lang="en-US" dirty="0"/>
            </a:br>
            <a:r>
              <a:rPr lang="en-US" dirty="0"/>
              <a:t>6. Management</a:t>
            </a:r>
            <a:br>
              <a:rPr lang="en-US" dirty="0"/>
            </a:br>
            <a:r>
              <a:rPr lang="en-US" dirty="0"/>
              <a:t>7. Security</a:t>
            </a:r>
          </a:p>
          <a:p>
            <a:pPr fontAlgn="base"/>
            <a:r>
              <a:rPr lang="en-US" dirty="0"/>
              <a:t>The Cloud Computing Architecture is categorized into two main aspects such as:</a:t>
            </a:r>
          </a:p>
          <a:p>
            <a:pPr fontAlgn="base"/>
            <a:r>
              <a:rPr lang="en-US" dirty="0"/>
              <a:t>Front End</a:t>
            </a:r>
          </a:p>
          <a:p>
            <a:pPr fontAlgn="base"/>
            <a:r>
              <a:rPr lang="en-US" dirty="0"/>
              <a:t>Back End</a:t>
            </a:r>
          </a:p>
          <a:p>
            <a:r>
              <a:rPr lang="en-US" dirty="0"/>
              <a:t/>
            </a:r>
            <a:br>
              <a:rPr lang="en-US" dirty="0"/>
            </a:br>
            <a:endParaRPr lang="en-US" dirty="0"/>
          </a:p>
        </p:txBody>
      </p:sp>
    </p:spTree>
    <p:extLst>
      <p:ext uri="{BB962C8B-B14F-4D97-AF65-F5344CB8AC3E}">
        <p14:creationId xmlns:p14="http://schemas.microsoft.com/office/powerpoint/2010/main" val="5690251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775" y="0"/>
            <a:ext cx="12046226" cy="6399180"/>
          </a:xfrm>
        </p:spPr>
        <p:txBody>
          <a:bodyPr>
            <a:normAutofit lnSpcReduction="10000"/>
          </a:bodyPr>
          <a:lstStyle/>
          <a:p>
            <a:pPr fontAlgn="base"/>
            <a:r>
              <a:rPr lang="en-US" dirty="0"/>
              <a:t>Front End</a:t>
            </a:r>
          </a:p>
          <a:p>
            <a:pPr fontAlgn="base"/>
            <a:r>
              <a:rPr lang="en-US" dirty="0"/>
              <a:t>Front End is mainly used by the client-side. It contains the interfaces which are essential for accessing the platforms of cloud computing. The front End involves the web browser, which is used by web servers, for example, Google Chrome, Mozilla Firefox, Internet Explorer and others. It also has thin and fat clients, followed by tablets and mobile devices. Cloud Infrastructure is build with hardware and software components, For example, Data Storage, Server, Virtualization Software, etc.</a:t>
            </a:r>
          </a:p>
          <a:p>
            <a:pPr fontAlgn="base"/>
            <a:r>
              <a:rPr lang="en-US" dirty="0"/>
              <a:t>Back End</a:t>
            </a:r>
          </a:p>
          <a:p>
            <a:pPr fontAlgn="base"/>
            <a:r>
              <a:rPr lang="en-US" dirty="0"/>
              <a:t>Back End has the complete responsibility of monitoring all the programs responsible for running the applications on the Front End. It is mainly used by the service provider. It has to manage all the resources which are necessary for providing Cloud Computing Services. Back End involves massive amounts of data storage, security operations, virtual machines, servers, and many more.</a:t>
            </a:r>
          </a:p>
          <a:p>
            <a:pPr fontAlgn="base"/>
            <a:r>
              <a:rPr lang="en-US" b="1" dirty="0"/>
              <a:t>Application</a:t>
            </a:r>
            <a:endParaRPr lang="en-US" dirty="0"/>
          </a:p>
          <a:p>
            <a:pPr fontAlgn="base"/>
            <a:r>
              <a:rPr lang="en-US" dirty="0"/>
              <a:t>Application in the Back End of Cloud Architecture refers to a platform or the software on which the client has access. In simple words, it will provide the service in the backend according to the client’s requirements.</a:t>
            </a:r>
          </a:p>
          <a:p>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941863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12099235" cy="6400800"/>
          </a:xfrm>
        </p:spPr>
        <p:txBody>
          <a:bodyPr>
            <a:noAutofit/>
          </a:bodyPr>
          <a:lstStyle/>
          <a:p>
            <a:pPr fontAlgn="base"/>
            <a:r>
              <a:rPr lang="en-US" sz="1400" b="1" dirty="0"/>
              <a:t>Service</a:t>
            </a:r>
          </a:p>
          <a:p>
            <a:pPr fontAlgn="base"/>
            <a:r>
              <a:rPr lang="en-US" sz="1400" b="1" dirty="0"/>
              <a:t>Back End refers to three types of cloud services such as Infrastructure-as-a-Service (IaaS), Platform-as-a-Service (PaaS), and Software-as-a-Service (SaaS). Service also has the role of managing the class of service the user accesses.</a:t>
            </a:r>
          </a:p>
          <a:p>
            <a:pPr fontAlgn="base"/>
            <a:r>
              <a:rPr lang="en-US" sz="1400" b="1" dirty="0"/>
              <a:t>Cloud Runtime</a:t>
            </a:r>
          </a:p>
          <a:p>
            <a:pPr fontAlgn="base"/>
            <a:r>
              <a:rPr lang="en-US" sz="1400" b="1" dirty="0"/>
              <a:t>In Back End Cloud, Runtime is referred to the provision of runtime and execution environment in the Virtual Machine.</a:t>
            </a:r>
          </a:p>
          <a:p>
            <a:pPr fontAlgn="base"/>
            <a:r>
              <a:rPr lang="en-US" sz="1400" b="1" dirty="0"/>
              <a:t>Storage</a:t>
            </a:r>
          </a:p>
          <a:p>
            <a:pPr fontAlgn="base"/>
            <a:r>
              <a:rPr lang="en-US" sz="1400" b="1" dirty="0"/>
              <a:t>Cloud Computing Storage will offer flexible and scalable services along with the management of old stored data.</a:t>
            </a:r>
          </a:p>
          <a:p>
            <a:pPr fontAlgn="base"/>
            <a:r>
              <a:rPr lang="en-US" sz="1400" b="1" dirty="0"/>
              <a:t>Infrastructure</a:t>
            </a:r>
          </a:p>
          <a:p>
            <a:pPr fontAlgn="base"/>
            <a:r>
              <a:rPr lang="en-US" sz="1400" b="1" dirty="0"/>
              <a:t>Cloud Infrastructure refers to hardware and the software unit, including servers, storage, network devices, virtualization software, etc.</a:t>
            </a:r>
          </a:p>
          <a:p>
            <a:pPr fontAlgn="base"/>
            <a:r>
              <a:rPr lang="en-US" sz="1400" b="1" dirty="0"/>
              <a:t>Management</a:t>
            </a:r>
          </a:p>
          <a:p>
            <a:pPr fontAlgn="base"/>
            <a:r>
              <a:rPr lang="en-US" sz="1400" b="1" dirty="0"/>
              <a:t>Management of Back End components refers to managing units as application, service, runtime cloud, storage, infrastructure, other security mechanisms, etc.</a:t>
            </a:r>
          </a:p>
          <a:p>
            <a:pPr fontAlgn="base"/>
            <a:r>
              <a:rPr lang="en-US" sz="1400" b="1" dirty="0"/>
              <a:t>Security</a:t>
            </a:r>
          </a:p>
          <a:p>
            <a:pPr fontAlgn="base"/>
            <a:r>
              <a:rPr lang="en-US" sz="1400" b="1" dirty="0"/>
              <a:t>Executing various security mechanisms in the Back End to secure the cloud assets.</a:t>
            </a:r>
          </a:p>
          <a:p>
            <a:pPr fontAlgn="base"/>
            <a:r>
              <a:rPr lang="en-US" sz="1400" b="1" dirty="0"/>
              <a:t>Internet</a:t>
            </a:r>
          </a:p>
          <a:p>
            <a:pPr fontAlgn="base"/>
            <a:r>
              <a:rPr lang="en-US" sz="1400" b="1" dirty="0"/>
              <a:t>Internet Connection is the primary approach between the Front End and Back End. It creates the relation and communication between </a:t>
            </a:r>
            <a:r>
              <a:rPr lang="en-US" sz="1400" b="1" dirty="0" err="1"/>
              <a:t>FrontEnd</a:t>
            </a:r>
            <a:r>
              <a:rPr lang="en-US" sz="1400" b="1" dirty="0"/>
              <a:t> and </a:t>
            </a:r>
            <a:r>
              <a:rPr lang="en-US" sz="1400" b="1" dirty="0" err="1"/>
              <a:t>BackEnd</a:t>
            </a:r>
            <a:r>
              <a:rPr lang="en-US" sz="1400" b="1" dirty="0"/>
              <a:t>.</a:t>
            </a:r>
          </a:p>
          <a:p>
            <a:r>
              <a:rPr lang="en-US" sz="1400" b="1" dirty="0"/>
              <a:t/>
            </a:r>
            <a:br>
              <a:rPr lang="en-US" sz="1400" b="1" dirty="0"/>
            </a:br>
            <a:endParaRPr lang="en-US" sz="1400" b="1" dirty="0"/>
          </a:p>
        </p:txBody>
      </p:sp>
    </p:spTree>
    <p:extLst>
      <p:ext uri="{BB962C8B-B14F-4D97-AF65-F5344CB8AC3E}">
        <p14:creationId xmlns:p14="http://schemas.microsoft.com/office/powerpoint/2010/main" val="586972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192000" cy="6440556"/>
          </a:xfrm>
        </p:spPr>
        <p:txBody>
          <a:bodyPr>
            <a:noAutofit/>
          </a:bodyPr>
          <a:lstStyle/>
          <a:p>
            <a:r>
              <a:rPr lang="en-US" sz="1400" b="1" dirty="0"/>
              <a:t>Use Cases of Cloud </a:t>
            </a:r>
            <a:r>
              <a:rPr lang="en-US" sz="1400" b="1" dirty="0" smtClean="0"/>
              <a:t>Computing: Several </a:t>
            </a:r>
            <a:r>
              <a:rPr lang="en-US" sz="1400" b="1" dirty="0"/>
              <a:t>use cases have undeniable benefits, some of them are SaaS, IaaS, PaaS, Big Data Analytics, </a:t>
            </a:r>
            <a:r>
              <a:rPr lang="en-US" sz="1400" b="1" dirty="0" err="1"/>
              <a:t>DRaaS</a:t>
            </a:r>
            <a:r>
              <a:rPr lang="en-US" sz="1400" b="1" dirty="0"/>
              <a:t>.</a:t>
            </a:r>
          </a:p>
          <a:p>
            <a:r>
              <a:rPr lang="en-US" sz="1400" b="1" dirty="0"/>
              <a:t>Out of the three Cloud computing categories, SaaS is one of them. SaaS is related to Application service provider and on-demand computing software delivery model. There are several SaaS applications for businesses such as email, sales management, CRM, financial management, HRM.</a:t>
            </a:r>
          </a:p>
          <a:p>
            <a:r>
              <a:rPr lang="en-US" sz="1400" b="1" dirty="0"/>
              <a:t>IaaS is a cloud computing technology that provides virtual computing resources over the internet. Amazon Web Services and Google Cloud are a few examples of IaaS Platforms. IaaS users access resources and services through WAN.</a:t>
            </a:r>
          </a:p>
          <a:p>
            <a:r>
              <a:rPr lang="en-US" sz="1400" b="1" dirty="0"/>
              <a:t>PaaS is a cloud computing service in which a 3</a:t>
            </a:r>
            <a:r>
              <a:rPr lang="en-US" sz="1400" b="1" baseline="30000" dirty="0"/>
              <a:t>rd</a:t>
            </a:r>
            <a:r>
              <a:rPr lang="en-US" sz="1400" b="1" dirty="0"/>
              <a:t> Party provider delivers hardware and software tools. PaaS model is similar to </a:t>
            </a:r>
            <a:r>
              <a:rPr lang="en-US" sz="1400" b="1" dirty="0" err="1"/>
              <a:t>serverless</a:t>
            </a:r>
            <a:r>
              <a:rPr lang="en-US" sz="1400" b="1" dirty="0"/>
              <a:t> computing and </a:t>
            </a:r>
            <a:r>
              <a:rPr lang="en-US" sz="1400" b="1" dirty="0" err="1"/>
              <a:t>FaaS</a:t>
            </a:r>
            <a:r>
              <a:rPr lang="en-US" sz="1400" b="1" dirty="0"/>
              <a:t> (Function as a Service) architecture in which the cloud service provider manages and runs the server and controls the distribution of resources.</a:t>
            </a:r>
          </a:p>
          <a:p>
            <a:r>
              <a:rPr lang="en-US" sz="1400" b="1" dirty="0"/>
              <a:t>Big Data Analytics is a complex process of analyzing large and varied data sets to get the desired result for better decision making of the businesses. Big Data brands companies like Amazon and Facebook collect information on consumer buying behavior like their likes, dislikes, reviews to predict future purchases and grow their businesses accordingly. The combination of cloud computing and big data techniques leverages scalable and cost-effective solutions.</a:t>
            </a:r>
          </a:p>
          <a:p>
            <a:r>
              <a:rPr lang="en-US" sz="1400" b="1" dirty="0"/>
              <a:t>There are several advantages and benefits of Big Data Analysis in the cloud platform which are listed here: With the advancement of cloud technologies, big data analysis provides better results as the cloud helps to integrate raw data from numerous resources.</a:t>
            </a:r>
          </a:p>
          <a:p>
            <a:r>
              <a:rPr lang="en-US" sz="1400" b="1" dirty="0"/>
              <a:t>Cloud computing is mostly used in Development and testing. </a:t>
            </a:r>
            <a:r>
              <a:rPr lang="en-US" sz="1400" b="1" dirty="0" err="1"/>
              <a:t>Biomni</a:t>
            </a:r>
            <a:r>
              <a:rPr lang="en-US" sz="1400" b="1" dirty="0"/>
              <a:t>, a managed service leader hosts development and testing in the cloud to create an experiment and deliver new products to clients.</a:t>
            </a:r>
          </a:p>
          <a:p>
            <a:r>
              <a:rPr lang="en-US" sz="1400" b="1" dirty="0"/>
              <a:t>BDP International a well known global logistics provider is hosting virtual desktops in the cloud which reduces capital expenses.</a:t>
            </a:r>
          </a:p>
          <a:p>
            <a:r>
              <a:rPr lang="en-US" sz="1400" b="1" dirty="0"/>
              <a:t>Creative solutions in Healthcare are accelerating the deployment of applications in the cloud.</a:t>
            </a:r>
          </a:p>
          <a:p>
            <a:r>
              <a:rPr lang="en-US" sz="1400" b="1" dirty="0"/>
              <a:t>Netflix a well-named player in the US for online content streaming. It partnered with AWS (a cloud computing platform) for services and delivery of content, where the users can access the content anywhere in the world.</a:t>
            </a:r>
          </a:p>
          <a:p>
            <a:r>
              <a:rPr lang="en-US" sz="1400" b="1" dirty="0"/>
              <a:t>The global leader in the pharmaceutical industry named Pfizer uses Amazon </a:t>
            </a:r>
            <a:r>
              <a:rPr lang="en-US" sz="1400" b="1" dirty="0">
                <a:hlinkClick r:id="rId2"/>
              </a:rPr>
              <a:t>Virtual Private Cloud</a:t>
            </a:r>
            <a:r>
              <a:rPr lang="en-US" sz="1400" b="1" dirty="0"/>
              <a:t> to enhance high performance for worldwide research and development.</a:t>
            </a:r>
          </a:p>
          <a:p>
            <a:r>
              <a:rPr lang="en-US" sz="1400" b="1" dirty="0"/>
              <a:t/>
            </a:r>
            <a:br>
              <a:rPr lang="en-US" sz="1400" b="1" dirty="0"/>
            </a:br>
            <a:endParaRPr lang="en-US" sz="1400" b="1" dirty="0"/>
          </a:p>
        </p:txBody>
      </p:sp>
    </p:spTree>
    <p:extLst>
      <p:ext uri="{BB962C8B-B14F-4D97-AF65-F5344CB8AC3E}">
        <p14:creationId xmlns:p14="http://schemas.microsoft.com/office/powerpoint/2010/main" val="42153355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3871"/>
            <a:ext cx="12192000" cy="6267172"/>
          </a:xfrm>
        </p:spPr>
        <p:txBody>
          <a:bodyPr/>
          <a:lstStyle/>
          <a:p>
            <a:r>
              <a:rPr lang="en-US" b="1" dirty="0"/>
              <a:t>Applications of Cloud </a:t>
            </a:r>
            <a:r>
              <a:rPr lang="en-US" b="1" dirty="0" smtClean="0"/>
              <a:t>Computing:</a:t>
            </a:r>
          </a:p>
          <a:p>
            <a:endParaRPr lang="en-US" b="1" dirty="0"/>
          </a:p>
          <a:p>
            <a:r>
              <a:rPr lang="en-US" b="1" dirty="0"/>
              <a:t>1.</a:t>
            </a:r>
            <a:r>
              <a:rPr lang="en-US" dirty="0"/>
              <a:t> There are several software’s which are used to host files including documents, image galleries, presentation, videos, etc. Some of them are Media Fire, Rapid Share which is quite popular. This provides a user interface where users can upload and download the files with a certain storage space allowed and file size for uploading the contents.</a:t>
            </a:r>
          </a:p>
          <a:p>
            <a:r>
              <a:rPr lang="en-US" b="1" dirty="0"/>
              <a:t>2.</a:t>
            </a:r>
            <a:r>
              <a:rPr lang="en-US" dirty="0"/>
              <a:t> There are large numbers of free applications online like Hulu, where a user can download the video related to movies, TV shows, etc. and view on their web browser.</a:t>
            </a:r>
          </a:p>
          <a:p>
            <a:r>
              <a:rPr lang="en-US" b="1" dirty="0"/>
              <a:t>3.</a:t>
            </a:r>
            <a:r>
              <a:rPr lang="en-US" dirty="0"/>
              <a:t> Photo Editing has been a recent trend in the Graphics and Design industry but is there any application that does your photo editing work within a few minutes or seconds without the original image been damaged. </a:t>
            </a:r>
            <a:r>
              <a:rPr lang="en-US" dirty="0" err="1"/>
              <a:t>Pilxr</a:t>
            </a:r>
            <a:r>
              <a:rPr lang="en-US" dirty="0"/>
              <a:t> is a trendy online photo editor tool that involves cropping an image, resizing, face effects and much more special effects included.</a:t>
            </a:r>
          </a:p>
          <a:p>
            <a:r>
              <a:rPr lang="en-US" b="1" dirty="0"/>
              <a:t>4.</a:t>
            </a:r>
            <a:r>
              <a:rPr lang="en-US" dirty="0"/>
              <a:t> There are many URL shortening services which help us to connect to the original website when clicked. But few times it may seem harmful or malicious as hackers might affect the privacy of the user. Some popular unique URL shortening services are been registered and part of the .</a:t>
            </a:r>
            <a:r>
              <a:rPr lang="en-US" dirty="0" err="1"/>
              <a:t>ly</a:t>
            </a:r>
            <a:r>
              <a:rPr lang="en-US" dirty="0"/>
              <a:t> domain (adf.ly, bit.ly (formerly default for twitter)).</a:t>
            </a:r>
          </a:p>
          <a:p>
            <a:r>
              <a:rPr lang="en-US" dirty="0"/>
              <a:t/>
            </a:r>
            <a:br>
              <a:rPr lang="en-US" dirty="0"/>
            </a:br>
            <a:endParaRPr lang="en-US" dirty="0"/>
          </a:p>
        </p:txBody>
      </p:sp>
    </p:spTree>
    <p:extLst>
      <p:ext uri="{BB962C8B-B14F-4D97-AF65-F5344CB8AC3E}">
        <p14:creationId xmlns:p14="http://schemas.microsoft.com/office/powerpoint/2010/main" val="33048764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5287" y="265044"/>
            <a:ext cx="11728173" cy="6029740"/>
          </a:xfrm>
        </p:spPr>
        <p:txBody>
          <a:bodyPr>
            <a:normAutofit/>
          </a:bodyPr>
          <a:lstStyle/>
          <a:p>
            <a:r>
              <a:rPr lang="en-US" b="1" dirty="0"/>
              <a:t>5.</a:t>
            </a:r>
            <a:r>
              <a:rPr lang="en-US" dirty="0"/>
              <a:t> Earlier antivirus was installed in all systems to provide internet security from malware. Nowadays as the cloud is been used common, its more efficient to install antivirus on your network which will act as a secure gateway for unauthorized access or malware which may affect your system, phones, etc. Few of them which are popularly used are Malware Bytes, Symantec Endpoint Protection, ESET Endpoint Security and many more.</a:t>
            </a:r>
          </a:p>
          <a:p>
            <a:r>
              <a:rPr lang="en-US" b="1" dirty="0"/>
              <a:t>6.</a:t>
            </a:r>
            <a:r>
              <a:rPr lang="en-US" dirty="0"/>
              <a:t> Malware Bytes, launched in 2006 is an anti-malware software that works on all platforms and works by scanning in batch modes rather than individual files.</a:t>
            </a:r>
          </a:p>
          <a:p>
            <a:r>
              <a:rPr lang="en-US" b="1" dirty="0"/>
              <a:t>7.</a:t>
            </a:r>
            <a:r>
              <a:rPr lang="en-US" dirty="0"/>
              <a:t> Symantec Endpoint protection cloud works on cross-platform and uses intelligent threat analysis and machine learning to monitor threats on all devices.</a:t>
            </a:r>
          </a:p>
          <a:p>
            <a:r>
              <a:rPr lang="en-US" b="1" dirty="0"/>
              <a:t>8.</a:t>
            </a:r>
            <a:r>
              <a:rPr lang="en-US" dirty="0"/>
              <a:t> For an online creation of a presentation, a web-based cloud application named slide rocket is used to create an online presentation which can be accessed anywhere in the globe.</a:t>
            </a:r>
          </a:p>
          <a:p>
            <a:r>
              <a:rPr lang="en-US" b="1" dirty="0"/>
              <a:t>9.</a:t>
            </a:r>
            <a:r>
              <a:rPr lang="en-US" dirty="0"/>
              <a:t> Cloud Applications have been used in finding direction and locations on the web. Some of the popular applications are Google map, yahoo map.</a:t>
            </a:r>
          </a:p>
          <a:p>
            <a:r>
              <a:rPr lang="en-US" dirty="0"/>
              <a:t/>
            </a:r>
            <a:br>
              <a:rPr lang="en-US" dirty="0"/>
            </a:br>
            <a:endParaRPr lang="en-US" dirty="0"/>
          </a:p>
        </p:txBody>
      </p:sp>
    </p:spTree>
    <p:extLst>
      <p:ext uri="{BB962C8B-B14F-4D97-AF65-F5344CB8AC3E}">
        <p14:creationId xmlns:p14="http://schemas.microsoft.com/office/powerpoint/2010/main" val="2838634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rotWithShape="1">
          <a:blip r:embed="rId2"/>
          <a:srcRect l="15391" t="4574" r="14941" b="4302"/>
          <a:stretch/>
        </p:blipFill>
        <p:spPr>
          <a:xfrm>
            <a:off x="1097280" y="0"/>
            <a:ext cx="10058400" cy="6665843"/>
          </a:xfrm>
          <a:prstGeom prst="rect">
            <a:avLst/>
          </a:prstGeom>
        </p:spPr>
      </p:pic>
    </p:spTree>
    <p:extLst>
      <p:ext uri="{BB962C8B-B14F-4D97-AF65-F5344CB8AC3E}">
        <p14:creationId xmlns:p14="http://schemas.microsoft.com/office/powerpoint/2010/main" val="652403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99414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583358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Your best quote that reflects your approach… “It’s one small step for man, one giant leap for mankind.”</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a:solidFill>
                  <a:srgbClr val="FFFFFF"/>
                </a:solidFill>
              </a:rPr>
              <a:t>- Neil Armstrong</a:t>
            </a:r>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917146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013578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888617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9403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421166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429133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5651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9664"/>
          <a:stretch/>
        </p:blipFill>
        <p:spPr>
          <a:xfrm>
            <a:off x="-2977" y="0"/>
            <a:ext cx="12194977" cy="6856327"/>
          </a:xfrm>
          <a:prstGeom prst="rect">
            <a:avLst/>
          </a:prstGeom>
        </p:spPr>
      </p:pic>
    </p:spTree>
    <p:extLst>
      <p:ext uri="{BB962C8B-B14F-4D97-AF65-F5344CB8AC3E}">
        <p14:creationId xmlns:p14="http://schemas.microsoft.com/office/powerpoint/2010/main" val="2160578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Cloud computing is a virtualization-based technology that allows us to create, configure, and customize applications via an internet connection. The cloud technology includes a development platform, hard disk, software application, and database.</a:t>
            </a:r>
            <a:endParaRPr lang="en-US" sz="2400" dirty="0"/>
          </a:p>
        </p:txBody>
      </p:sp>
      <p:sp>
        <p:nvSpPr>
          <p:cNvPr id="3" name="Content Placeholder 2"/>
          <p:cNvSpPr>
            <a:spLocks noGrp="1"/>
          </p:cNvSpPr>
          <p:nvPr>
            <p:ph idx="1"/>
          </p:nvPr>
        </p:nvSpPr>
        <p:spPr/>
        <p:txBody>
          <a:bodyPr/>
          <a:lstStyle/>
          <a:p>
            <a:r>
              <a:rPr lang="en-US" dirty="0"/>
              <a:t>What is Cloud Computing</a:t>
            </a:r>
          </a:p>
          <a:p>
            <a:r>
              <a:rPr lang="en-US" dirty="0"/>
              <a:t>The term cloud refers to a network or the internet. It is a technology that uses remote servers on the internet to store, manage, and access data online rather than local drives. The data can be anything such as files, images, documents, audio, video, and more.</a:t>
            </a:r>
          </a:p>
          <a:p>
            <a:r>
              <a:rPr lang="en-US" dirty="0"/>
              <a:t/>
            </a:r>
            <a:br>
              <a:rPr lang="en-US" dirty="0"/>
            </a:br>
            <a:endParaRPr lang="en-US" dirty="0"/>
          </a:p>
        </p:txBody>
      </p:sp>
    </p:spTree>
    <p:extLst>
      <p:ext uri="{BB962C8B-B14F-4D97-AF65-F5344CB8AC3E}">
        <p14:creationId xmlns:p14="http://schemas.microsoft.com/office/powerpoint/2010/main" val="41361255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There are the following operations that we can do using cloud computing:</a:t>
            </a:r>
            <a:br>
              <a:rPr lang="en-US" sz="3200" dirty="0"/>
            </a:br>
            <a:endParaRPr lang="en-US" sz="3200" dirty="0"/>
          </a:p>
        </p:txBody>
      </p:sp>
      <p:sp>
        <p:nvSpPr>
          <p:cNvPr id="3" name="Content Placeholder 2"/>
          <p:cNvSpPr>
            <a:spLocks noGrp="1"/>
          </p:cNvSpPr>
          <p:nvPr>
            <p:ph idx="1"/>
          </p:nvPr>
        </p:nvSpPr>
        <p:spPr/>
        <p:txBody>
          <a:bodyPr/>
          <a:lstStyle/>
          <a:p>
            <a:r>
              <a:rPr lang="en-US" dirty="0"/>
              <a:t>Developing new applications and services</a:t>
            </a:r>
          </a:p>
          <a:p>
            <a:r>
              <a:rPr lang="en-US" dirty="0"/>
              <a:t>Storage, back up, and recovery of data</a:t>
            </a:r>
          </a:p>
          <a:p>
            <a:r>
              <a:rPr lang="en-US" dirty="0"/>
              <a:t>Hosting blogs and websites</a:t>
            </a:r>
          </a:p>
          <a:p>
            <a:r>
              <a:rPr lang="en-US" dirty="0"/>
              <a:t>Delivery of software on demand</a:t>
            </a:r>
          </a:p>
          <a:p>
            <a:r>
              <a:rPr lang="en-US" dirty="0"/>
              <a:t>Analysis of data</a:t>
            </a:r>
          </a:p>
          <a:p>
            <a:r>
              <a:rPr lang="en-US" dirty="0"/>
              <a:t>Streaming videos and audios</a:t>
            </a:r>
          </a:p>
          <a:p>
            <a:r>
              <a:rPr lang="en-US" dirty="0"/>
              <a:t/>
            </a:r>
            <a:br>
              <a:rPr lang="en-US" dirty="0"/>
            </a:br>
            <a:endParaRPr lang="en-US" dirty="0"/>
          </a:p>
        </p:txBody>
      </p:sp>
    </p:spTree>
    <p:extLst>
      <p:ext uri="{BB962C8B-B14F-4D97-AF65-F5344CB8AC3E}">
        <p14:creationId xmlns:p14="http://schemas.microsoft.com/office/powerpoint/2010/main" val="41024374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1356666"/>
          </a:xfrm>
        </p:spPr>
        <p:txBody>
          <a:bodyPr>
            <a:normAutofit fontScale="90000"/>
          </a:bodyPr>
          <a:lstStyle/>
          <a:p>
            <a:r>
              <a:rPr lang="en-US" dirty="0" smtClean="0"/>
              <a:t>Why </a:t>
            </a:r>
            <a:r>
              <a:rPr lang="en-US" dirty="0"/>
              <a:t>Cloud Computing?</a:t>
            </a:r>
            <a:br>
              <a:rPr lang="en-US" dirty="0"/>
            </a:br>
            <a:endParaRPr lang="en-US" dirty="0"/>
          </a:p>
        </p:txBody>
      </p:sp>
      <p:sp>
        <p:nvSpPr>
          <p:cNvPr id="3" name="Content Placeholder 2"/>
          <p:cNvSpPr>
            <a:spLocks noGrp="1"/>
          </p:cNvSpPr>
          <p:nvPr>
            <p:ph idx="1"/>
          </p:nvPr>
        </p:nvSpPr>
        <p:spPr>
          <a:xfrm>
            <a:off x="1097280" y="1643270"/>
            <a:ext cx="10800522" cy="4465982"/>
          </a:xfrm>
        </p:spPr>
        <p:txBody>
          <a:bodyPr>
            <a:noAutofit/>
          </a:bodyPr>
          <a:lstStyle/>
          <a:p>
            <a:r>
              <a:rPr lang="en-US" sz="2400" dirty="0"/>
              <a:t>Small as well as large IT companies, follow the traditional methods to provide the IT infrastructure. That means </a:t>
            </a:r>
            <a:r>
              <a:rPr lang="en-US" sz="2400" b="1" dirty="0"/>
              <a:t>for any IT company, we need a Server Room that is the basic need of IT companies</a:t>
            </a:r>
            <a:r>
              <a:rPr lang="en-US" sz="2400" dirty="0"/>
              <a:t>.</a:t>
            </a:r>
          </a:p>
          <a:p>
            <a:r>
              <a:rPr lang="en-US" sz="2400" dirty="0"/>
              <a:t>In that server room, there should be a database server, mail server, networking, firewalls, routers, modem, switches, QPS (Query Per Second means how much queries or load will be handled by the server), configurable system, high net speed, and the maintenance engineers.</a:t>
            </a:r>
          </a:p>
          <a:p>
            <a:r>
              <a:rPr lang="en-US" sz="2400" dirty="0"/>
              <a:t>To establish such IT infrastructure, we need to spend lots of money. To overcome all these problems and to reduce the IT infrastructure cost, Cloud Computing comes into existence.</a:t>
            </a:r>
          </a:p>
          <a:p>
            <a:r>
              <a:rPr lang="en-US" sz="2400" dirty="0"/>
              <a:t/>
            </a:r>
            <a:br>
              <a:rPr lang="en-US" sz="2400" dirty="0"/>
            </a:br>
            <a:endParaRPr lang="en-US" sz="2400" dirty="0"/>
          </a:p>
        </p:txBody>
      </p:sp>
    </p:spTree>
    <p:extLst>
      <p:ext uri="{BB962C8B-B14F-4D97-AF65-F5344CB8AC3E}">
        <p14:creationId xmlns:p14="http://schemas.microsoft.com/office/powerpoint/2010/main" val="381016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06" t="9603" r="28815" b="-1"/>
          <a:stretch/>
        </p:blipFill>
        <p:spPr>
          <a:xfrm>
            <a:off x="1285461" y="0"/>
            <a:ext cx="10336696" cy="6612835"/>
          </a:xfrm>
          <a:prstGeom prst="rect">
            <a:avLst/>
          </a:prstGeom>
        </p:spPr>
      </p:pic>
    </p:spTree>
    <p:extLst>
      <p:ext uri="{BB962C8B-B14F-4D97-AF65-F5344CB8AC3E}">
        <p14:creationId xmlns:p14="http://schemas.microsoft.com/office/powerpoint/2010/main" val="2517181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263" y="1"/>
            <a:ext cx="10058400" cy="768626"/>
          </a:xfrm>
        </p:spPr>
        <p:txBody>
          <a:bodyPr>
            <a:normAutofit fontScale="90000"/>
          </a:bodyPr>
          <a:lstStyle/>
          <a:p>
            <a:r>
              <a:rPr lang="en-US" dirty="0"/>
              <a:t>Characteristics of Cloud </a:t>
            </a:r>
            <a:r>
              <a:rPr lang="en-US" dirty="0" smtClean="0"/>
              <a:t>Computing</a:t>
            </a:r>
            <a:endParaRPr lang="en-US" dirty="0"/>
          </a:p>
        </p:txBody>
      </p:sp>
      <p:sp>
        <p:nvSpPr>
          <p:cNvPr id="3" name="Content Placeholder 2"/>
          <p:cNvSpPr>
            <a:spLocks noGrp="1"/>
          </p:cNvSpPr>
          <p:nvPr>
            <p:ph idx="1"/>
          </p:nvPr>
        </p:nvSpPr>
        <p:spPr>
          <a:xfrm>
            <a:off x="490329" y="874642"/>
            <a:ext cx="11595653" cy="5526157"/>
          </a:xfrm>
        </p:spPr>
        <p:txBody>
          <a:bodyPr>
            <a:normAutofit/>
          </a:bodyPr>
          <a:lstStyle/>
          <a:p>
            <a:r>
              <a:rPr lang="en-US" dirty="0"/>
              <a:t>The characteristics of cloud computing are given below:</a:t>
            </a:r>
          </a:p>
          <a:p>
            <a:r>
              <a:rPr lang="en-US" b="1" dirty="0"/>
              <a:t>1) Agility</a:t>
            </a:r>
            <a:endParaRPr lang="en-US" dirty="0"/>
          </a:p>
          <a:p>
            <a:r>
              <a:rPr lang="en-US" dirty="0"/>
              <a:t>The cloud </a:t>
            </a:r>
            <a:r>
              <a:rPr lang="en-US" b="1" dirty="0"/>
              <a:t>works in a distributed computing environment</a:t>
            </a:r>
            <a:r>
              <a:rPr lang="en-US" dirty="0"/>
              <a:t>. It shares resources among users and works very fast.</a:t>
            </a:r>
          </a:p>
          <a:p>
            <a:r>
              <a:rPr lang="en-US" b="1" dirty="0"/>
              <a:t>2) High availability and reliability</a:t>
            </a:r>
            <a:endParaRPr lang="en-US" dirty="0"/>
          </a:p>
          <a:p>
            <a:r>
              <a:rPr lang="en-US" dirty="0"/>
              <a:t>The availability of servers is high and more reliable because the </a:t>
            </a:r>
            <a:r>
              <a:rPr lang="en-US" b="1" dirty="0"/>
              <a:t>chances of infrastructure failure are minimum</a:t>
            </a:r>
            <a:r>
              <a:rPr lang="en-US" dirty="0"/>
              <a:t>.</a:t>
            </a:r>
            <a:endParaRPr lang="en-US" dirty="0"/>
          </a:p>
          <a:p>
            <a:r>
              <a:rPr lang="en-US" b="1" dirty="0"/>
              <a:t>3) High Scalability</a:t>
            </a:r>
            <a:endParaRPr lang="en-US" dirty="0"/>
          </a:p>
          <a:p>
            <a:r>
              <a:rPr lang="en-US" dirty="0"/>
              <a:t>Cloud offers </a:t>
            </a:r>
            <a:r>
              <a:rPr lang="en-US" b="1" dirty="0"/>
              <a:t>"on-demand" provisioning of resources on a large scale</a:t>
            </a:r>
            <a:r>
              <a:rPr lang="en-US" dirty="0"/>
              <a:t>, without having engineers for peak loads.</a:t>
            </a:r>
          </a:p>
          <a:p>
            <a:r>
              <a:rPr lang="en-US" b="1" dirty="0"/>
              <a:t>4) Multi-Sharing</a:t>
            </a:r>
            <a:endParaRPr lang="en-US" dirty="0"/>
          </a:p>
          <a:p>
            <a:r>
              <a:rPr lang="en-US" dirty="0"/>
              <a:t>With the help of cloud computing, </a:t>
            </a:r>
            <a:r>
              <a:rPr lang="en-US" b="1" dirty="0"/>
              <a:t>multiple users and applications can work more efficiently</a:t>
            </a:r>
            <a:r>
              <a:rPr lang="en-US" dirty="0"/>
              <a:t> with cost reductions by sharing common infrastructure.</a:t>
            </a:r>
          </a:p>
          <a:p>
            <a:r>
              <a:rPr lang="en-US" dirty="0"/>
              <a:t/>
            </a:r>
            <a:br>
              <a:rPr lang="en-US" dirty="0"/>
            </a:br>
            <a:endParaRPr lang="en-US" dirty="0"/>
          </a:p>
        </p:txBody>
      </p:sp>
    </p:spTree>
    <p:extLst>
      <p:ext uri="{BB962C8B-B14F-4D97-AF65-F5344CB8AC3E}">
        <p14:creationId xmlns:p14="http://schemas.microsoft.com/office/powerpoint/2010/main" val="428439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774" y="0"/>
            <a:ext cx="12046226" cy="6400800"/>
          </a:xfrm>
        </p:spPr>
        <p:txBody>
          <a:bodyPr>
            <a:normAutofit/>
          </a:bodyPr>
          <a:lstStyle/>
          <a:p>
            <a:endParaRPr lang="en-US" dirty="0" smtClean="0"/>
          </a:p>
          <a:p>
            <a:r>
              <a:rPr lang="en-US" b="1" dirty="0"/>
              <a:t>5) Device and Location Independence</a:t>
            </a:r>
            <a:endParaRPr lang="en-US" dirty="0"/>
          </a:p>
          <a:p>
            <a:r>
              <a:rPr lang="en-US" dirty="0" smtClean="0"/>
              <a:t>Cloud </a:t>
            </a:r>
            <a:r>
              <a:rPr lang="en-US" dirty="0"/>
              <a:t>computing enables the users to access systems using a web browser regardless of their location or what device they use e.g. PC, mobile phone, etc. As infrastructure is off-site (typically provided by a third-party) and accessed via the Internet, users can connect from anywhere.</a:t>
            </a:r>
          </a:p>
          <a:p>
            <a:r>
              <a:rPr lang="en-US" dirty="0" smtClean="0"/>
              <a:t>6</a:t>
            </a:r>
            <a:r>
              <a:rPr lang="en-US" dirty="0"/>
              <a:t>) Maintenance</a:t>
            </a:r>
          </a:p>
          <a:p>
            <a:r>
              <a:rPr lang="en-US" dirty="0" smtClean="0"/>
              <a:t>Maintenance </a:t>
            </a:r>
            <a:r>
              <a:rPr lang="en-US" dirty="0"/>
              <a:t>of cloud computing applications is easier, since they do not need to be installed on each user's computer and can be accessed from different places. So, it reduces the cost </a:t>
            </a:r>
            <a:r>
              <a:rPr lang="en-US" dirty="0" smtClean="0"/>
              <a:t>also</a:t>
            </a:r>
          </a:p>
          <a:p>
            <a:r>
              <a:rPr lang="en-US" b="1" dirty="0"/>
              <a:t>7) Low Cost</a:t>
            </a:r>
            <a:endParaRPr lang="en-US" dirty="0"/>
          </a:p>
          <a:p>
            <a:r>
              <a:rPr lang="en-US" dirty="0"/>
              <a:t>By using cloud computing, the cost will be reduced because to take the services of cloud computing, </a:t>
            </a:r>
            <a:r>
              <a:rPr lang="en-US" b="1" dirty="0"/>
              <a:t>IT company need not to set its own infrastructure</a:t>
            </a:r>
            <a:r>
              <a:rPr lang="en-US" dirty="0"/>
              <a:t> and pay-as-per usage of resources.</a:t>
            </a:r>
          </a:p>
          <a:p>
            <a:r>
              <a:rPr lang="en-US" b="1" dirty="0"/>
              <a:t>8) Services in the pay-per-use mode</a:t>
            </a:r>
            <a:endParaRPr lang="en-US" dirty="0"/>
          </a:p>
          <a:p>
            <a:r>
              <a:rPr lang="en-US" dirty="0"/>
              <a:t>Application Programming Interfaces</a:t>
            </a:r>
            <a:r>
              <a:rPr lang="en-US" b="1" dirty="0"/>
              <a:t> (APIs) are provided to the users so that they can access services on the cloud</a:t>
            </a:r>
            <a:r>
              <a:rPr lang="en-US" dirty="0"/>
              <a:t> by using these APIs </a:t>
            </a:r>
            <a:r>
              <a:rPr lang="en-US" b="1" dirty="0"/>
              <a:t>and pay the charges as per the usage of services</a:t>
            </a:r>
            <a:r>
              <a:rPr lang="en-US" dirty="0"/>
              <a:t>.</a:t>
            </a:r>
          </a:p>
          <a:p>
            <a:endParaRPr lang="en-US" dirty="0"/>
          </a:p>
        </p:txBody>
      </p:sp>
    </p:spTree>
    <p:extLst>
      <p:ext uri="{BB962C8B-B14F-4D97-AF65-F5344CB8AC3E}">
        <p14:creationId xmlns:p14="http://schemas.microsoft.com/office/powerpoint/2010/main" val="3747707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Urban monochrome</Template>
  <TotalTime>0</TotalTime>
  <Words>764</Words>
  <Application>Microsoft Office PowerPoint</Application>
  <PresentationFormat>Widescreen</PresentationFormat>
  <Paragraphs>95</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Bookman Old Style</vt:lpstr>
      <vt:lpstr>Calibri</vt:lpstr>
      <vt:lpstr>Franklin Gothic Book</vt:lpstr>
      <vt:lpstr>1_RetrospectVTI</vt:lpstr>
      <vt:lpstr>PowerPoint Presentation</vt:lpstr>
      <vt:lpstr>Your best quote that reflects your approach… “It’s one small step for man, one giant leap for mankind.”</vt:lpstr>
      <vt:lpstr>PowerPoint Presentation</vt:lpstr>
      <vt:lpstr>Cloud computing is a virtualization-based technology that allows us to create, configure, and customize applications via an internet connection. The cloud technology includes a development platform, hard disk, software application, and database.</vt:lpstr>
      <vt:lpstr>There are the following operations that we can do using cloud computing: </vt:lpstr>
      <vt:lpstr>Why Cloud Computing? </vt:lpstr>
      <vt:lpstr>PowerPoint Presentation</vt:lpstr>
      <vt:lpstr>Characteristics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2022-04-25T03:23:01Z</dcterms:created>
  <dcterms:modified xsi:type="dcterms:W3CDTF">2022-04-25T05:11:45Z</dcterms:modified>
</cp:coreProperties>
</file>